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486" r:id="rId3"/>
    <p:sldId id="423" r:id="rId4"/>
    <p:sldId id="376" r:id="rId5"/>
    <p:sldId id="431" r:id="rId6"/>
    <p:sldId id="430" r:id="rId7"/>
    <p:sldId id="432" r:id="rId8"/>
    <p:sldId id="466" r:id="rId9"/>
    <p:sldId id="464" r:id="rId10"/>
    <p:sldId id="467" r:id="rId11"/>
    <p:sldId id="465" r:id="rId12"/>
    <p:sldId id="437" r:id="rId13"/>
    <p:sldId id="468" r:id="rId14"/>
    <p:sldId id="469" r:id="rId15"/>
    <p:sldId id="472" r:id="rId16"/>
    <p:sldId id="438" r:id="rId17"/>
    <p:sldId id="470" r:id="rId18"/>
    <p:sldId id="471" r:id="rId19"/>
    <p:sldId id="473" r:id="rId20"/>
    <p:sldId id="440" r:id="rId21"/>
    <p:sldId id="441" r:id="rId22"/>
    <p:sldId id="442" r:id="rId23"/>
    <p:sldId id="474" r:id="rId24"/>
    <p:sldId id="443" r:id="rId25"/>
    <p:sldId id="476" r:id="rId26"/>
    <p:sldId id="475" r:id="rId27"/>
    <p:sldId id="552" r:id="rId28"/>
    <p:sldId id="668" r:id="rId29"/>
    <p:sldId id="478" r:id="rId30"/>
    <p:sldId id="444" r:id="rId31"/>
    <p:sldId id="479" r:id="rId32"/>
    <p:sldId id="448" r:id="rId33"/>
    <p:sldId id="480" r:id="rId34"/>
    <p:sldId id="463" r:id="rId35"/>
    <p:sldId id="450" r:id="rId36"/>
    <p:sldId id="451" r:id="rId37"/>
    <p:sldId id="481" r:id="rId38"/>
    <p:sldId id="454" r:id="rId39"/>
    <p:sldId id="460" r:id="rId40"/>
    <p:sldId id="482" r:id="rId41"/>
    <p:sldId id="483" r:id="rId42"/>
    <p:sldId id="558" r:id="rId43"/>
    <p:sldId id="560" r:id="rId44"/>
    <p:sldId id="561" r:id="rId45"/>
    <p:sldId id="562" r:id="rId46"/>
    <p:sldId id="564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3/10/21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3/10/21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76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5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18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6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13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97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7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48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810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70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642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23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54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67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52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060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85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266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41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71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02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558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642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20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094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217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44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258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994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94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930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22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377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14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12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96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83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3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3766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Topic 5 – Data Transformation with </a:t>
            </a:r>
            <a:r>
              <a:rPr lang="en-US" sz="1400" i="1" dirty="0" err="1">
                <a:solidFill>
                  <a:srgbClr val="0000FF"/>
                </a:solidFill>
              </a:rPr>
              <a:t>dplyr</a:t>
            </a:r>
            <a:r>
              <a:rPr lang="en-US" sz="1400" i="1" dirty="0">
                <a:solidFill>
                  <a:srgbClr val="0000FF"/>
                </a:solidFill>
              </a:rPr>
              <a:t> – Part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grittr.tidyverse.org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8436" y="4479324"/>
            <a:ext cx="9648091" cy="2694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Topic 5: Data Transformation with </a:t>
            </a:r>
            <a:r>
              <a:rPr lang="en-US" dirty="0" err="1">
                <a:solidFill>
                  <a:srgbClr val="FF0000"/>
                </a:solidFill>
              </a:rPr>
              <a:t>dplyr</a:t>
            </a:r>
            <a:r>
              <a:rPr lang="en-US" dirty="0">
                <a:solidFill>
                  <a:srgbClr val="FF0000"/>
                </a:solidFill>
              </a:rPr>
              <a:t> – Part 1</a:t>
            </a:r>
            <a:br>
              <a:rPr lang="en-US" dirty="0">
                <a:solidFill>
                  <a:srgbClr val="FF0000"/>
                </a:solidFill>
              </a:rPr>
            </a:b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75EBB25-B367-E54D-B271-5F6822394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64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B3C26-BBD6-F347-B3A7-F3EE634A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Useful approaches for filtering more than one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B5842-1FD7-6244-8819-216947829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636372"/>
          </a:xfrm>
        </p:spPr>
        <p:txBody>
          <a:bodyPr/>
          <a:lstStyle/>
          <a:p>
            <a:r>
              <a:rPr lang="en-US" dirty="0"/>
              <a:t>%in% operator in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D3777-B87A-6246-B19D-A302FD066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C50025C-216B-D744-A5B1-2AC3468E9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07" y="2236573"/>
            <a:ext cx="11258868" cy="388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20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9B144-FF1B-C647-B85C-D455234C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Challenge 5.1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6BA167-D0D2-7E48-8E97-5289FCE5D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the weather for “ROCHES POINT” on October 16</a:t>
            </a:r>
            <a:r>
              <a:rPr lang="en-US" baseline="30000" dirty="0"/>
              <a:t>th</a:t>
            </a:r>
            <a:r>
              <a:rPr lang="en-US" dirty="0"/>
              <a:t> at 12 midday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5B2A7-EDCB-B943-ABBF-323931FB6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50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2. arrange()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25420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Changes the order of rows.</a:t>
            </a:r>
          </a:p>
          <a:p>
            <a:r>
              <a:rPr lang="en-US" dirty="0"/>
              <a:t> Used for sorting values</a:t>
            </a:r>
          </a:p>
          <a:p>
            <a:r>
              <a:rPr lang="en-US" dirty="0"/>
              <a:t>Takes a </a:t>
            </a:r>
            <a:r>
              <a:rPr lang="en-US" dirty="0" err="1"/>
              <a:t>tibble</a:t>
            </a:r>
            <a:r>
              <a:rPr lang="en-US" dirty="0"/>
              <a:t> and a set of column names to order by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3B2A69C-DF8A-3E4C-8A05-6649D4035A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6"/>
          <a:stretch/>
        </p:blipFill>
        <p:spPr>
          <a:xfrm>
            <a:off x="1334530" y="3036973"/>
            <a:ext cx="8816718" cy="332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13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6CF75C-67D3-744C-B634-32A761FB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Sea Level Pressure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C4A39-4904-1740-B9AE-21B250C03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395B51E-41CA-F245-A16D-7E1DE8056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046245"/>
            <a:ext cx="116840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89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6CF75C-67D3-744C-B634-32A761FB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C4A39-4904-1740-B9AE-21B250C03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EEDFC00-B5CF-EE4B-AF6A-09ADE15A0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53" y="1417638"/>
            <a:ext cx="11665571" cy="430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08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8D0F1-EFAD-3747-B199-2DBB50F8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one value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0A99B-CEED-8D47-9251-FFE7587DC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973A59C-B596-FB4E-A0CE-17FA50EB6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1409700"/>
            <a:ext cx="10617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29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descending order -  desc()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D070132-C2FD-4A47-91AA-750B29EC8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30" y="1767278"/>
            <a:ext cx="11763940" cy="438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3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23D7B1-BA2A-B844-A789-2C0298044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Sea Level Pressure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B373C-4E6B-1648-8BE8-5C72E8F4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0E9FD3A-B19B-8A4C-B2C6-F5A284D8C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1422400"/>
            <a:ext cx="116967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42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EE499-8D08-9A45-9502-EDAB96EC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Windspeed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921165-F020-BC47-A225-A599D13DB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87BC7B-E576-D740-9B56-D68621455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95" y="1397000"/>
            <a:ext cx="109728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67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9B144-FF1B-C647-B85C-D455234C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Challenge 5.2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6BA167-D0D2-7E48-8E97-5289FCE5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1"/>
            <a:ext cx="11203459" cy="4525963"/>
          </a:xfrm>
        </p:spPr>
        <p:txBody>
          <a:bodyPr/>
          <a:lstStyle/>
          <a:p>
            <a:r>
              <a:rPr lang="en-US" dirty="0"/>
              <a:t>Arrange the observations by month and by highest temperature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5B2A7-EDCB-B943-ABBF-323931FB6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89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ACCCE0-176E-BC40-B16A-1D6C11DB5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810697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Analysis: the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tibble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Functionals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 with </a:t>
                      </a:r>
                      <a:r>
                        <a:rPr lang="en-US" sz="18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II with 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Statistical Transformation with ggplot2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Advanced Functionals and Modelling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Analysis  - Case Study using aimsir17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989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3. select()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3863546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It is not uncommon to get datasets with hundreds, or even thousands, of variables</a:t>
            </a:r>
          </a:p>
          <a:p>
            <a:r>
              <a:rPr lang="en-US" dirty="0"/>
              <a:t>A challenge is to narrow down on the variables of you’re interested in</a:t>
            </a:r>
          </a:p>
          <a:p>
            <a:r>
              <a:rPr lang="en-US" dirty="0">
                <a:solidFill>
                  <a:srgbClr val="0000FF"/>
                </a:solidFill>
              </a:rPr>
              <a:t>select() </a:t>
            </a:r>
            <a:r>
              <a:rPr lang="en-US" dirty="0"/>
              <a:t>allows you to rapidly zoom in on a useful subset using operations based on the variable names</a:t>
            </a:r>
          </a:p>
          <a:p>
            <a:r>
              <a:rPr lang="en-US" dirty="0"/>
              <a:t>Number of rows does not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EF65696-43FE-AA4D-812D-66A301DCF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146" y="1600201"/>
            <a:ext cx="74930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89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options with select()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59807AE-6D04-8744-BB9A-91E50DF83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50" y="1786327"/>
            <a:ext cx="6295253" cy="3657897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C32AC8F-B31F-9543-8372-2EB8AAB8A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146" y="1786327"/>
            <a:ext cx="4465254" cy="393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44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functions with select()</a:t>
            </a:r>
          </a:p>
        </p:txBody>
      </p:sp>
      <p:pic>
        <p:nvPicPr>
          <p:cNvPr id="4" name="Picture 3" descr="Screen Shot 2015-10-28 at 08.31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417638"/>
            <a:ext cx="86360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05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77DAB-51BE-A545-8EE6-2C2A04D5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09D8-F575-8744-A82C-94D3EACB3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C898595-CD66-D44A-A516-A60072FA8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99" y="1817816"/>
            <a:ext cx="4483100" cy="4013200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239A1329-92AB-894F-BF1D-1C514CA7A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06" y="1798938"/>
            <a:ext cx="42799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67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62971"/>
            <a:ext cx="8229600" cy="1143000"/>
          </a:xfrm>
        </p:spPr>
        <p:txBody>
          <a:bodyPr/>
          <a:lstStyle/>
          <a:p>
            <a:r>
              <a:rPr lang="en-US" dirty="0"/>
              <a:t>everything()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D658472-2004-294A-AA5A-B2EBB1ABF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38" y="1440749"/>
            <a:ext cx="11590450" cy="45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16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3 of the 5 verbs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4250724"/>
            <a:ext cx="10972800" cy="198665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”A grammar of data manipulation”</a:t>
            </a:r>
          </a:p>
          <a:p>
            <a:r>
              <a:rPr lang="en-US" dirty="0"/>
              <a:t>All verbs (functions) work similarly</a:t>
            </a:r>
          </a:p>
          <a:p>
            <a:pPr lvl="1"/>
            <a:r>
              <a:rPr lang="en-US" dirty="0"/>
              <a:t>The first argument is a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subsequent arguments decide what to do with the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result (data frame/</a:t>
            </a:r>
            <a:r>
              <a:rPr lang="en-US" dirty="0" err="1"/>
              <a:t>tibble</a:t>
            </a:r>
            <a:r>
              <a:rPr lang="en-US" dirty="0"/>
              <a:t>) supports chaining of steps – NOTE the “pipe operator” which we will cover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422839" y="1340108"/>
          <a:ext cx="76030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observations by their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Reorder the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variables by their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mutate()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Create new variables with functions of</a:t>
                      </a:r>
                      <a:r>
                        <a:rPr lang="en-US" sz="2000" i="1" baseline="0" dirty="0"/>
                        <a:t> existing variables</a:t>
                      </a:r>
                      <a:endParaRPr lang="en-US" sz="2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 err="1"/>
                        <a:t>summarise</a:t>
                      </a:r>
                      <a:r>
                        <a:rPr lang="en-US" sz="2000" b="1" i="1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Collapse many values down to a single 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A6FC08B-429D-6741-A916-591795DA8D76}"/>
              </a:ext>
            </a:extLst>
          </p:cNvPr>
          <p:cNvSpPr/>
          <p:nvPr/>
        </p:nvSpPr>
        <p:spPr>
          <a:xfrm>
            <a:off x="8683481" y="4250724"/>
            <a:ext cx="268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https://dplyr.tidyverse.org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6176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BFFEA-972A-E446-8860-96396B83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5.3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EB5D3-5362-414C-BF65-81136CF198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</a:t>
            </a:r>
            <a:r>
              <a:rPr lang="en-US" dirty="0" err="1"/>
              <a:t>tibble</a:t>
            </a:r>
            <a:r>
              <a:rPr lang="en-US" dirty="0"/>
              <a:t> one that has the columns month, hour, day, date, station and msl</a:t>
            </a:r>
          </a:p>
          <a:p>
            <a:r>
              <a:rPr lang="en-US" dirty="0"/>
              <a:t>Filter the </a:t>
            </a:r>
            <a:r>
              <a:rPr lang="en-US" dirty="0" err="1"/>
              <a:t>tibble</a:t>
            </a:r>
            <a:r>
              <a:rPr lang="en-US" dirty="0"/>
              <a:t> to a second </a:t>
            </a:r>
            <a:r>
              <a:rPr lang="en-US" dirty="0" err="1"/>
              <a:t>tibble</a:t>
            </a:r>
            <a:r>
              <a:rPr lang="en-US" dirty="0"/>
              <a:t> for October 16th, and for “VALENTIA OBSERVATORY” and “DUBLIN AIRPORT”</a:t>
            </a:r>
          </a:p>
          <a:p>
            <a:r>
              <a:rPr lang="en-US" dirty="0"/>
              <a:t>Display the hourly values on a time series (x axis is date) using ggplot2 with the aesthetic set to station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2C9E0-24B9-704A-A16D-6435990A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595AEE-28F6-7C48-80FA-2D50A47A4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2" y="2113004"/>
            <a:ext cx="5742627" cy="312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5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Combining operations with the Pipe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6556" y="1267218"/>
            <a:ext cx="4889211" cy="4839065"/>
          </a:xfrm>
        </p:spPr>
        <p:txBody>
          <a:bodyPr/>
          <a:lstStyle/>
          <a:p>
            <a:r>
              <a:rPr lang="en-US" dirty="0"/>
              <a:t>The pipe %&gt;% comes from the </a:t>
            </a:r>
            <a:r>
              <a:rPr lang="en-US" dirty="0" err="1"/>
              <a:t>magrittr</a:t>
            </a:r>
            <a:r>
              <a:rPr lang="en-US" dirty="0"/>
              <a:t> package (Stefan Milton Bache)</a:t>
            </a:r>
          </a:p>
          <a:p>
            <a:r>
              <a:rPr lang="en-US" dirty="0"/>
              <a:t>Helps to write code that is easier to read and understand</a:t>
            </a:r>
          </a:p>
          <a:p>
            <a:r>
              <a:rPr lang="es-ES_tradnl" dirty="0">
                <a:solidFill>
                  <a:srgbClr val="0000FF"/>
                </a:solidFill>
              </a:rPr>
              <a:t>x %&gt;% f(y) </a:t>
            </a:r>
            <a:r>
              <a:rPr lang="es-ES_tradnl" sz="2200" dirty="0" err="1">
                <a:solidFill>
                  <a:srgbClr val="0000FF"/>
                </a:solidFill>
                <a:sym typeface="Wingdings"/>
              </a:rPr>
              <a:t>turns</a:t>
            </a:r>
            <a:r>
              <a:rPr lang="es-ES_tradnl" sz="2200" dirty="0">
                <a:solidFill>
                  <a:srgbClr val="0000FF"/>
                </a:solidFill>
                <a:sym typeface="Wingdings"/>
              </a:rPr>
              <a:t> </a:t>
            </a:r>
            <a:r>
              <a:rPr lang="es-ES_tradnl" sz="2200" dirty="0" err="1">
                <a:solidFill>
                  <a:srgbClr val="0000FF"/>
                </a:solidFill>
                <a:sym typeface="Wingdings"/>
              </a:rPr>
              <a:t>into</a:t>
            </a:r>
            <a:r>
              <a:rPr lang="es-ES_tradnl" dirty="0">
                <a:solidFill>
                  <a:srgbClr val="0000FF"/>
                </a:solidFill>
              </a:rPr>
              <a:t> f(x, y)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s-ES_tradnl" dirty="0">
                <a:solidFill>
                  <a:srgbClr val="0000FF"/>
                </a:solidFill>
              </a:rPr>
              <a:t>x %&gt;% f(y) %&gt;% g(z)  </a:t>
            </a:r>
            <a:r>
              <a:rPr lang="es-ES_tradnl" sz="2200" dirty="0" err="1">
                <a:solidFill>
                  <a:srgbClr val="0000FF"/>
                </a:solidFill>
                <a:sym typeface="Wingdings"/>
              </a:rPr>
              <a:t>turns</a:t>
            </a:r>
            <a:r>
              <a:rPr lang="es-ES_tradnl" sz="2200" dirty="0">
                <a:solidFill>
                  <a:srgbClr val="0000FF"/>
                </a:solidFill>
                <a:sym typeface="Wingdings"/>
              </a:rPr>
              <a:t> </a:t>
            </a:r>
            <a:r>
              <a:rPr lang="es-ES_tradnl" sz="2200" dirty="0" err="1">
                <a:solidFill>
                  <a:srgbClr val="0000FF"/>
                </a:solidFill>
                <a:sym typeface="Wingdings"/>
              </a:rPr>
              <a:t>into</a:t>
            </a:r>
            <a:r>
              <a:rPr lang="es-ES_tradnl" dirty="0">
                <a:solidFill>
                  <a:srgbClr val="0000FF"/>
                </a:solidFill>
              </a:rPr>
              <a:t> g(f(x, y),z)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EE4F95-FB2A-2C44-8CEB-AEA66D3606E8}"/>
              </a:ext>
            </a:extLst>
          </p:cNvPr>
          <p:cNvSpPr/>
          <p:nvPr/>
        </p:nvSpPr>
        <p:spPr>
          <a:xfrm>
            <a:off x="7152212" y="4199861"/>
            <a:ext cx="2979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https://magrittr.tidyverse.org</a:t>
            </a:r>
            <a:r>
              <a:rPr lang="en-US" dirty="0"/>
              <a:t> 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35368DA-317D-0443-A7C0-ACB52E160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563" y="1330492"/>
            <a:ext cx="5775685" cy="2611382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C848168-2E44-1141-BDB5-87383DF29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766" y="4986160"/>
            <a:ext cx="5662418" cy="112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86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18EC6-A2EC-B14D-A0AE-A5EA71EA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4665"/>
            <a:ext cx="10972800" cy="114300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9595-B3F8-9D4E-849E-1DCD83E2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1CDC99D-0A85-544A-9DA3-CF6D0A8DF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98531"/>
            <a:ext cx="10143459" cy="195826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43455DB-D82B-7640-9246-6577F1F79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93" y="2856794"/>
            <a:ext cx="10512056" cy="334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62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Basics: 5 key functions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4250724"/>
            <a:ext cx="10972800" cy="198665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”A grammar of data manipulation”</a:t>
            </a:r>
          </a:p>
          <a:p>
            <a:r>
              <a:rPr lang="en-US" dirty="0"/>
              <a:t>All verbs (functions) work similarly</a:t>
            </a:r>
          </a:p>
          <a:p>
            <a:pPr lvl="1"/>
            <a:r>
              <a:rPr lang="en-US" dirty="0"/>
              <a:t>The first argument is a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subsequent arguments decide what to do with the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result (data frame/</a:t>
            </a:r>
            <a:r>
              <a:rPr lang="en-US" dirty="0" err="1"/>
              <a:t>tibble</a:t>
            </a:r>
            <a:r>
              <a:rPr lang="en-US" dirty="0"/>
              <a:t>) supports chaining of steps – NOTE the “pipe operator” which we will cover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422839" y="1340108"/>
          <a:ext cx="76030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Pick observations by their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Reorder the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Pick variables by their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/>
                        <a:t>mutate()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Create new variables with functions of</a:t>
                      </a:r>
                      <a:r>
                        <a:rPr lang="en-US" sz="2000" i="0" baseline="0" dirty="0"/>
                        <a:t> existing variables</a:t>
                      </a:r>
                      <a:endParaRPr lang="en-US" sz="20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 err="1"/>
                        <a:t>summarise</a:t>
                      </a:r>
                      <a:r>
                        <a:rPr lang="en-US" sz="2000" b="1" i="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Collapse many values down to a single 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A6FC08B-429D-6741-A916-591795DA8D76}"/>
              </a:ext>
            </a:extLst>
          </p:cNvPr>
          <p:cNvSpPr/>
          <p:nvPr/>
        </p:nvSpPr>
        <p:spPr>
          <a:xfrm>
            <a:off x="8683481" y="4250724"/>
            <a:ext cx="268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https://dplyr.tidyverse.org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3180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Visualisation</a:t>
            </a:r>
            <a:r>
              <a:rPr lang="en-US" dirty="0"/>
              <a:t> is an important tool for insight generation, but it</a:t>
            </a:r>
            <a:r>
              <a:rPr lang="uk-UA" dirty="0"/>
              <a:t>’</a:t>
            </a:r>
            <a:r>
              <a:rPr lang="en-US" dirty="0"/>
              <a:t>s rare that you get the data in exactly the right form you need (Wickham and </a:t>
            </a:r>
            <a:r>
              <a:rPr lang="en-US" dirty="0" err="1"/>
              <a:t>Grolemund</a:t>
            </a:r>
            <a:r>
              <a:rPr lang="en-US" dirty="0"/>
              <a:t> 2017)</a:t>
            </a:r>
          </a:p>
          <a:p>
            <a:pPr lvl="1"/>
            <a:r>
              <a:rPr lang="en-US" dirty="0"/>
              <a:t>Create new variables</a:t>
            </a:r>
          </a:p>
          <a:p>
            <a:pPr lvl="1"/>
            <a:r>
              <a:rPr lang="en-US" dirty="0"/>
              <a:t>Create summaries</a:t>
            </a:r>
          </a:p>
          <a:p>
            <a:pPr lvl="1"/>
            <a:r>
              <a:rPr lang="en-US" dirty="0"/>
              <a:t>Order data</a:t>
            </a:r>
          </a:p>
          <a:p>
            <a:r>
              <a:rPr lang="en-US" b="1" dirty="0" err="1">
                <a:solidFill>
                  <a:srgbClr val="000090"/>
                </a:solidFill>
              </a:rPr>
              <a:t>dplyr</a:t>
            </a:r>
            <a:r>
              <a:rPr lang="en-US" dirty="0"/>
              <a:t> package is designed for data transformation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794" y="875174"/>
            <a:ext cx="1625600" cy="2442842"/>
          </a:xfrm>
          <a:prstGeom prst="rect">
            <a:avLst/>
          </a:prstGeom>
        </p:spPr>
      </p:pic>
      <p:pic>
        <p:nvPicPr>
          <p:cNvPr id="7" name="Picture 6" descr="data-science-explore.png">
            <a:extLst>
              <a:ext uri="{FF2B5EF4-FFF2-40B4-BE49-F238E27FC236}">
                <a16:creationId xmlns:a16="http://schemas.microsoft.com/office/drawing/2014/main" id="{E6FD7620-144F-6B4B-A3A0-D19B2E631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39984"/>
            <a:ext cx="6079237" cy="223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9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4. mutate()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often useful to add new columns that are functions of existing columns</a:t>
            </a:r>
          </a:p>
          <a:p>
            <a:r>
              <a:rPr lang="en-US" dirty="0"/>
              <a:t>mutate() always adds new columns at the end of your data set.</a:t>
            </a:r>
          </a:p>
          <a:p>
            <a:r>
              <a:rPr lang="en-US" dirty="0"/>
              <a:t>For example, convert the mph wind speed in observations to a new column, kph. </a:t>
            </a:r>
          </a:p>
          <a:p>
            <a:r>
              <a:rPr lang="en-US" dirty="0"/>
              <a:t>Use a simplified observations </a:t>
            </a:r>
            <a:r>
              <a:rPr lang="en-US" dirty="0" err="1"/>
              <a:t>tibble</a:t>
            </a:r>
            <a:r>
              <a:rPr lang="en-US" dirty="0"/>
              <a:t> with day, month, station, </a:t>
            </a:r>
            <a:r>
              <a:rPr lang="en-US" dirty="0" err="1"/>
              <a:t>wdsp</a:t>
            </a:r>
            <a:r>
              <a:rPr lang="en-US" dirty="0"/>
              <a:t> as columns, and for “ROCHES POINT” on October 16</a:t>
            </a:r>
            <a:r>
              <a:rPr lang="en-US" baseline="30000" dirty="0"/>
              <a:t>th</a:t>
            </a:r>
            <a:endParaRPr lang="en-US" dirty="0"/>
          </a:p>
          <a:p>
            <a:r>
              <a:rPr lang="en-US" dirty="0"/>
              <a:t>Assume 1 mi = 1.609344 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92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FE79C0-91F2-9C45-88D0-197E2668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mutate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5B9D6-1A54-9043-A95C-18624DBFF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E92D541-A138-C846-88F9-6391234F0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431" y="1245799"/>
            <a:ext cx="7069137" cy="2426477"/>
          </a:xfrm>
          <a:prstGeom prst="rect">
            <a:avLst/>
          </a:prstGeom>
        </p:spPr>
      </p:pic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5ED1450-8C16-2740-B72A-56942D38A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219"/>
          <a:stretch/>
        </p:blipFill>
        <p:spPr>
          <a:xfrm>
            <a:off x="2992405" y="3672276"/>
            <a:ext cx="5658001" cy="262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18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Creation Functions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4525963"/>
          </a:xfrm>
        </p:spPr>
        <p:txBody>
          <a:bodyPr/>
          <a:lstStyle/>
          <a:p>
            <a:r>
              <a:rPr lang="en-US" dirty="0"/>
              <a:t>There are many functions for creating new variables that can be used with mutate()</a:t>
            </a:r>
          </a:p>
          <a:p>
            <a:r>
              <a:rPr lang="en-US" dirty="0"/>
              <a:t>The key property is that the function </a:t>
            </a:r>
            <a:r>
              <a:rPr lang="en-US" b="1" dirty="0">
                <a:solidFill>
                  <a:srgbClr val="0000FF"/>
                </a:solidFill>
              </a:rPr>
              <a:t>must be </a:t>
            </a:r>
            <a:r>
              <a:rPr lang="en-US" b="1" dirty="0" err="1">
                <a:solidFill>
                  <a:srgbClr val="0000FF"/>
                </a:solidFill>
              </a:rPr>
              <a:t>vectorised</a:t>
            </a:r>
            <a:r>
              <a:rPr lang="en-US" b="1" dirty="0">
                <a:solidFill>
                  <a:srgbClr val="0000FF"/>
                </a:solidFill>
              </a:rPr>
              <a:t>:</a:t>
            </a:r>
          </a:p>
          <a:p>
            <a:pPr lvl="1"/>
            <a:r>
              <a:rPr lang="en-US" dirty="0"/>
              <a:t>It must take a vector of values as input, and,</a:t>
            </a:r>
          </a:p>
          <a:p>
            <a:pPr lvl="1"/>
            <a:r>
              <a:rPr lang="en-US" dirty="0"/>
              <a:t>Return a vector with the same number of values as output</a:t>
            </a:r>
            <a:endParaRPr lang="en-US" b="1" dirty="0">
              <a:solidFill>
                <a:srgbClr val="0000FF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BE214-5AC7-044B-88EF-4372373A7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262" y="4090264"/>
            <a:ext cx="6707187" cy="240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48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196DF-1190-3641-ACDA-CC1A257C5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8.1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10A7C-91AA-5E4E-A898-F367D5FBE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new column </a:t>
            </a:r>
            <a:r>
              <a:rPr lang="en-US" dirty="0" err="1">
                <a:solidFill>
                  <a:srgbClr val="0432FF"/>
                </a:solidFill>
              </a:rPr>
              <a:t>rain_in</a:t>
            </a:r>
            <a:r>
              <a:rPr lang="en-US" dirty="0"/>
              <a:t>, which measures the hourly rainfall in inches</a:t>
            </a:r>
          </a:p>
          <a:p>
            <a:r>
              <a:rPr lang="en-US" dirty="0"/>
              <a:t>Assume a conversion constant of 1 mm = 0.0393701 inches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F119A-EC37-834A-A48D-2CD14BB19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97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Basics: 5 key functions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81200" y="4284133"/>
            <a:ext cx="8229600" cy="184203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All verbs (functions) work similarly</a:t>
            </a:r>
          </a:p>
          <a:p>
            <a:pPr lvl="1"/>
            <a:r>
              <a:rPr lang="en-US" dirty="0"/>
              <a:t>The first argument is a data frame</a:t>
            </a:r>
          </a:p>
          <a:p>
            <a:pPr lvl="1"/>
            <a:r>
              <a:rPr lang="en-US" dirty="0"/>
              <a:t>The subsequent arguments decide what to do with the data frame</a:t>
            </a:r>
          </a:p>
          <a:p>
            <a:pPr lvl="1"/>
            <a:r>
              <a:rPr lang="en-US" dirty="0"/>
              <a:t>The result is a data frame (supports chaining of steps)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472266" y="1397000"/>
          <a:ext cx="76030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observations by their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Reorder the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variables by their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mutate()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Create new variables with functions of</a:t>
                      </a:r>
                      <a:r>
                        <a:rPr lang="en-US" sz="2000" baseline="0" dirty="0"/>
                        <a:t> existing variables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summarise</a:t>
                      </a:r>
                      <a:r>
                        <a:rPr lang="en-US" sz="2000" b="1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Collapse many values down to a single 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779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5. </a:t>
            </a:r>
            <a:r>
              <a:rPr lang="en-US" dirty="0" err="1">
                <a:solidFill>
                  <a:srgbClr val="0000FF"/>
                </a:solidFill>
              </a:rPr>
              <a:t>summarise</a:t>
            </a:r>
            <a:r>
              <a:rPr lang="en-US" dirty="0">
                <a:solidFill>
                  <a:srgbClr val="0000FF"/>
                </a:solidFill>
              </a:rPr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last key verb is </a:t>
            </a:r>
            <a:r>
              <a:rPr lang="en-US" dirty="0" err="1"/>
              <a:t>summarise</a:t>
            </a:r>
            <a:r>
              <a:rPr lang="en-US" dirty="0"/>
              <a:t>()</a:t>
            </a:r>
          </a:p>
          <a:p>
            <a:r>
              <a:rPr lang="en-US" dirty="0"/>
              <a:t>It collapses a data frame into a single row</a:t>
            </a:r>
          </a:p>
          <a:p>
            <a:r>
              <a:rPr lang="en-US" dirty="0"/>
              <a:t>Not very useful unless paired with </a:t>
            </a:r>
            <a:r>
              <a:rPr lang="en-US" dirty="0" err="1"/>
              <a:t>group_by</a:t>
            </a:r>
            <a:r>
              <a:rPr lang="en-US" dirty="0"/>
              <a:t>()</a:t>
            </a:r>
          </a:p>
          <a:p>
            <a:r>
              <a:rPr lang="en-US" dirty="0"/>
              <a:t>Very useful to combine with the pipe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BB1C81D-7909-E840-A132-57B219843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37" y="4168774"/>
            <a:ext cx="8775079" cy="195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34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group_by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61896"/>
            <a:ext cx="10972800" cy="20242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Most data operations are useful done on groups defined by variables in the the dataset.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00FF"/>
                </a:solidFill>
              </a:rPr>
              <a:t>group_by</a:t>
            </a:r>
            <a:r>
              <a:rPr lang="en-US" dirty="0"/>
              <a:t> function takes an existing </a:t>
            </a:r>
            <a:r>
              <a:rPr lang="en-US" dirty="0" err="1"/>
              <a:t>tbl</a:t>
            </a:r>
            <a:r>
              <a:rPr lang="en-US" dirty="0"/>
              <a:t> and converts it into a grouped </a:t>
            </a:r>
            <a:r>
              <a:rPr lang="en-US" dirty="0" err="1"/>
              <a:t>tbl</a:t>
            </a:r>
            <a:r>
              <a:rPr lang="en-US" dirty="0"/>
              <a:t> where operations are performed "by group”.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D2845F03-291C-964C-A90F-D55C389A93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601"/>
          <a:stretch/>
        </p:blipFill>
        <p:spPr>
          <a:xfrm>
            <a:off x="782637" y="3362515"/>
            <a:ext cx="10626725" cy="292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77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E2C92-D427-9E48-817A-DE621176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13F10-67A7-9E4A-8CFD-1DAE209CA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728662"/>
          </a:xfrm>
        </p:spPr>
        <p:txBody>
          <a:bodyPr/>
          <a:lstStyle/>
          <a:p>
            <a:r>
              <a:rPr lang="en-US" dirty="0"/>
              <a:t>This grouping can then be exploited by </a:t>
            </a:r>
            <a:r>
              <a:rPr lang="en-US" dirty="0" err="1"/>
              <a:t>summarise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51A63-CAA2-F849-95F2-06F5CEE8D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DDC91F3-FC72-444C-AC01-765EF89AC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49" y="2146299"/>
            <a:ext cx="6292287" cy="431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70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-7582"/>
            <a:ext cx="8229600" cy="1143000"/>
          </a:xfrm>
        </p:spPr>
        <p:txBody>
          <a:bodyPr/>
          <a:lstStyle/>
          <a:p>
            <a:r>
              <a:rPr lang="en-US" dirty="0"/>
              <a:t>Overall idea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38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142067" y="1480265"/>
            <a:ext cx="2540000" cy="296334"/>
            <a:chOff x="310444" y="1490133"/>
            <a:chExt cx="2540000" cy="296334"/>
          </a:xfrm>
        </p:grpSpPr>
        <p:sp>
          <p:nvSpPr>
            <p:cNvPr id="4" name="Rectangle 3"/>
            <p:cNvSpPr/>
            <p:nvPr/>
          </p:nvSpPr>
          <p:spPr>
            <a:xfrm>
              <a:off x="310444" y="1490133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201333" y="1490133"/>
              <a:ext cx="649111" cy="296334"/>
            </a:xfrm>
            <a:prstGeom prst="rect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142067" y="1847155"/>
            <a:ext cx="2540000" cy="296334"/>
            <a:chOff x="310444" y="1813279"/>
            <a:chExt cx="2540000" cy="296334"/>
          </a:xfrm>
        </p:grpSpPr>
        <p:sp>
          <p:nvSpPr>
            <p:cNvPr id="6" name="Rectangle 5"/>
            <p:cNvSpPr/>
            <p:nvPr/>
          </p:nvSpPr>
          <p:spPr>
            <a:xfrm>
              <a:off x="310444" y="1813279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201333" y="1813279"/>
              <a:ext cx="649111" cy="296334"/>
            </a:xfrm>
            <a:prstGeom prst="rect">
              <a:avLst/>
            </a:prstGeom>
            <a:solidFill>
              <a:srgbClr val="008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42067" y="2214045"/>
            <a:ext cx="2540000" cy="296334"/>
            <a:chOff x="310444" y="2113848"/>
            <a:chExt cx="2540000" cy="296334"/>
          </a:xfrm>
        </p:grpSpPr>
        <p:sp>
          <p:nvSpPr>
            <p:cNvPr id="8" name="Rectangle 7"/>
            <p:cNvSpPr/>
            <p:nvPr/>
          </p:nvSpPr>
          <p:spPr>
            <a:xfrm>
              <a:off x="310444" y="2113848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201333" y="2113848"/>
              <a:ext cx="649111" cy="296334"/>
            </a:xfrm>
            <a:prstGeom prst="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142067" y="2580935"/>
            <a:ext cx="2540000" cy="296334"/>
            <a:chOff x="310444" y="1490133"/>
            <a:chExt cx="2540000" cy="296334"/>
          </a:xfrm>
        </p:grpSpPr>
        <p:sp>
          <p:nvSpPr>
            <p:cNvPr id="16" name="Rectangle 15"/>
            <p:cNvSpPr/>
            <p:nvPr/>
          </p:nvSpPr>
          <p:spPr>
            <a:xfrm>
              <a:off x="310444" y="1490133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01333" y="1490133"/>
              <a:ext cx="649111" cy="296334"/>
            </a:xfrm>
            <a:prstGeom prst="rect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142067" y="2947825"/>
            <a:ext cx="2540000" cy="296334"/>
            <a:chOff x="310444" y="1813279"/>
            <a:chExt cx="2540000" cy="296334"/>
          </a:xfrm>
        </p:grpSpPr>
        <p:sp>
          <p:nvSpPr>
            <p:cNvPr id="19" name="Rectangle 18"/>
            <p:cNvSpPr/>
            <p:nvPr/>
          </p:nvSpPr>
          <p:spPr>
            <a:xfrm>
              <a:off x="310444" y="1813279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201333" y="1813279"/>
              <a:ext cx="649111" cy="296334"/>
            </a:xfrm>
            <a:prstGeom prst="rect">
              <a:avLst/>
            </a:prstGeom>
            <a:solidFill>
              <a:srgbClr val="008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142067" y="3314715"/>
            <a:ext cx="2540000" cy="296334"/>
            <a:chOff x="310444" y="2113848"/>
            <a:chExt cx="2540000" cy="296334"/>
          </a:xfrm>
        </p:grpSpPr>
        <p:sp>
          <p:nvSpPr>
            <p:cNvPr id="22" name="Rectangle 21"/>
            <p:cNvSpPr/>
            <p:nvPr/>
          </p:nvSpPr>
          <p:spPr>
            <a:xfrm>
              <a:off x="310444" y="2113848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201333" y="2113848"/>
              <a:ext cx="649111" cy="296334"/>
            </a:xfrm>
            <a:prstGeom prst="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142067" y="3681605"/>
            <a:ext cx="2540000" cy="296334"/>
            <a:chOff x="310444" y="1490133"/>
            <a:chExt cx="2540000" cy="296334"/>
          </a:xfrm>
        </p:grpSpPr>
        <p:sp>
          <p:nvSpPr>
            <p:cNvPr id="25" name="Rectangle 24"/>
            <p:cNvSpPr/>
            <p:nvPr/>
          </p:nvSpPr>
          <p:spPr>
            <a:xfrm>
              <a:off x="310444" y="1490133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201333" y="1490133"/>
              <a:ext cx="649111" cy="296334"/>
            </a:xfrm>
            <a:prstGeom prst="rect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142067" y="4048495"/>
            <a:ext cx="2540000" cy="296334"/>
            <a:chOff x="310444" y="1813279"/>
            <a:chExt cx="2540000" cy="296334"/>
          </a:xfrm>
        </p:grpSpPr>
        <p:sp>
          <p:nvSpPr>
            <p:cNvPr id="28" name="Rectangle 27"/>
            <p:cNvSpPr/>
            <p:nvPr/>
          </p:nvSpPr>
          <p:spPr>
            <a:xfrm>
              <a:off x="310444" y="1813279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201333" y="1813279"/>
              <a:ext cx="649111" cy="296334"/>
            </a:xfrm>
            <a:prstGeom prst="rect">
              <a:avLst/>
            </a:prstGeom>
            <a:solidFill>
              <a:srgbClr val="008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142067" y="4415381"/>
            <a:ext cx="2540000" cy="296334"/>
            <a:chOff x="310444" y="2113848"/>
            <a:chExt cx="2540000" cy="296334"/>
          </a:xfrm>
        </p:grpSpPr>
        <p:sp>
          <p:nvSpPr>
            <p:cNvPr id="31" name="Rectangle 30"/>
            <p:cNvSpPr/>
            <p:nvPr/>
          </p:nvSpPr>
          <p:spPr>
            <a:xfrm>
              <a:off x="310444" y="2113848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01333" y="2113848"/>
              <a:ext cx="649111" cy="296334"/>
            </a:xfrm>
            <a:prstGeom prst="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6781801" y="148449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672690" y="1484498"/>
            <a:ext cx="649111" cy="296334"/>
          </a:xfrm>
          <a:prstGeom prst="rect">
            <a:avLst/>
          </a:prstGeom>
          <a:solidFill>
            <a:srgbClr val="FF66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781801" y="185138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72690" y="1851388"/>
            <a:ext cx="649111" cy="296334"/>
          </a:xfrm>
          <a:prstGeom prst="rect">
            <a:avLst/>
          </a:prstGeom>
          <a:solidFill>
            <a:srgbClr val="FF66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781801" y="221827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672690" y="2218278"/>
            <a:ext cx="649111" cy="296334"/>
          </a:xfrm>
          <a:prstGeom prst="rect">
            <a:avLst/>
          </a:prstGeom>
          <a:solidFill>
            <a:srgbClr val="FF66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781801" y="258516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8672690" y="2585168"/>
            <a:ext cx="649111" cy="296334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781801" y="295205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8672690" y="2952058"/>
            <a:ext cx="649111" cy="296334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781801" y="331894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672690" y="3318948"/>
            <a:ext cx="649111" cy="296334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6781801" y="368583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672690" y="3685838"/>
            <a:ext cx="649111" cy="29633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6781801" y="405272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672690" y="4052728"/>
            <a:ext cx="649111" cy="29633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781801" y="4419614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8672690" y="4419614"/>
            <a:ext cx="649111" cy="29633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481691" y="5245110"/>
            <a:ext cx="1890889" cy="296334"/>
          </a:xfrm>
          <a:prstGeom prst="rect">
            <a:avLst/>
          </a:prstGeom>
          <a:solidFill>
            <a:schemeClr val="accent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372580" y="5245110"/>
            <a:ext cx="649111" cy="296334"/>
          </a:xfrm>
          <a:prstGeom prst="rect">
            <a:avLst/>
          </a:prstGeom>
          <a:solidFill>
            <a:srgbClr val="FF66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4481691" y="5612000"/>
            <a:ext cx="1890889" cy="296334"/>
          </a:xfrm>
          <a:prstGeom prst="rect">
            <a:avLst/>
          </a:prstGeom>
          <a:solidFill>
            <a:schemeClr val="accent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372580" y="5612000"/>
            <a:ext cx="649111" cy="296334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481691" y="5978890"/>
            <a:ext cx="1890889" cy="296334"/>
          </a:xfrm>
          <a:prstGeom prst="rect">
            <a:avLst/>
          </a:prstGeom>
          <a:solidFill>
            <a:schemeClr val="accent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372580" y="5978890"/>
            <a:ext cx="649111" cy="29633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Brace 68"/>
          <p:cNvSpPr/>
          <p:nvPr/>
        </p:nvSpPr>
        <p:spPr>
          <a:xfrm>
            <a:off x="9468556" y="1484499"/>
            <a:ext cx="254000" cy="1025881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Brace 78"/>
          <p:cNvSpPr/>
          <p:nvPr/>
        </p:nvSpPr>
        <p:spPr>
          <a:xfrm>
            <a:off x="9468556" y="2611992"/>
            <a:ext cx="254000" cy="1025881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Brace 79"/>
          <p:cNvSpPr/>
          <p:nvPr/>
        </p:nvSpPr>
        <p:spPr>
          <a:xfrm>
            <a:off x="9468556" y="3681606"/>
            <a:ext cx="254000" cy="1025881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>
            <a:off x="4919135" y="2877269"/>
            <a:ext cx="1552222" cy="594064"/>
          </a:xfrm>
          <a:prstGeom prst="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group_by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83" name="Elbow Connector 82"/>
          <p:cNvCxnSpPr>
            <a:stCxn id="69" idx="1"/>
            <a:endCxn id="62" idx="3"/>
          </p:cNvCxnSpPr>
          <p:nvPr/>
        </p:nvCxnSpPr>
        <p:spPr>
          <a:xfrm rot="10800000" flipV="1">
            <a:off x="7021690" y="1997439"/>
            <a:ext cx="2700866" cy="3395838"/>
          </a:xfrm>
          <a:prstGeom prst="bentConnector3">
            <a:avLst>
              <a:gd name="adj1" fmla="val -9039"/>
            </a:avLst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79" idx="1"/>
            <a:endCxn id="65" idx="3"/>
          </p:cNvCxnSpPr>
          <p:nvPr/>
        </p:nvCxnSpPr>
        <p:spPr>
          <a:xfrm rot="10800000" flipV="1">
            <a:off x="7021690" y="3124932"/>
            <a:ext cx="2700866" cy="2635235"/>
          </a:xfrm>
          <a:prstGeom prst="bentConnector3">
            <a:avLst>
              <a:gd name="adj1" fmla="val -15831"/>
            </a:avLst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648223" y="4967112"/>
            <a:ext cx="135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summarise</a:t>
            </a:r>
            <a:r>
              <a:rPr lang="en-US" dirty="0"/>
              <a:t>()</a:t>
            </a:r>
          </a:p>
        </p:txBody>
      </p:sp>
      <p:cxnSp>
        <p:nvCxnSpPr>
          <p:cNvPr id="92" name="Elbow Connector 91"/>
          <p:cNvCxnSpPr>
            <a:endCxn id="68" idx="3"/>
          </p:cNvCxnSpPr>
          <p:nvPr/>
        </p:nvCxnSpPr>
        <p:spPr>
          <a:xfrm rot="10800000" flipV="1">
            <a:off x="7021692" y="4197381"/>
            <a:ext cx="2700865" cy="1929676"/>
          </a:xfrm>
          <a:prstGeom prst="bentConnector3">
            <a:avLst>
              <a:gd name="adj1" fmla="val -25758"/>
            </a:avLst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074335" y="1044224"/>
            <a:ext cx="200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frame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668912" y="1055515"/>
            <a:ext cx="2096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Grouped data frame</a:t>
            </a:r>
          </a:p>
        </p:txBody>
      </p:sp>
    </p:spTree>
    <p:extLst>
      <p:ext uri="{BB962C8B-B14F-4D97-AF65-F5344CB8AC3E}">
        <p14:creationId xmlns:p14="http://schemas.microsoft.com/office/powerpoint/2010/main" val="333771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Summary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305755" y="1566333"/>
          <a:ext cx="790504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9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6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Grouping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Measures of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mean(), median()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Measures of spread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sd</a:t>
                      </a:r>
                      <a:r>
                        <a:rPr lang="en-US" sz="2400" dirty="0"/>
                        <a:t>(),</a:t>
                      </a:r>
                      <a:r>
                        <a:rPr lang="en-US" sz="2400" baseline="0" dirty="0"/>
                        <a:t> IQR(),mad()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Measures of 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min((), </a:t>
                      </a:r>
                      <a:r>
                        <a:rPr lang="en-US" sz="2400" dirty="0" err="1"/>
                        <a:t>quantile</a:t>
                      </a:r>
                      <a:r>
                        <a:rPr lang="en-US" sz="2400" dirty="0"/>
                        <a:t>(),</a:t>
                      </a:r>
                      <a:r>
                        <a:rPr lang="en-US" sz="2400" baseline="0" dirty="0"/>
                        <a:t> max()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Measures</a:t>
                      </a:r>
                      <a:r>
                        <a:rPr lang="en-US" sz="2400" b="1" baseline="0" dirty="0"/>
                        <a:t> of position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first(), nth(), last()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n(), </a:t>
                      </a:r>
                      <a:r>
                        <a:rPr lang="en-US" sz="2400" dirty="0" err="1"/>
                        <a:t>n_distinct</a:t>
                      </a:r>
                      <a:r>
                        <a:rPr lang="en-US" sz="24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Counts and proportions of logical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sum(x&gt;0) when used with numeric</a:t>
                      </a:r>
                      <a:r>
                        <a:rPr lang="en-US" sz="2400" baseline="0" dirty="0"/>
                        <a:t> functions, (T,F) converted to (1,0)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541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Recap - Data Frames/Tibbles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3208638" cy="4525963"/>
          </a:xfrm>
        </p:spPr>
        <p:txBody>
          <a:bodyPr>
            <a:normAutofit/>
          </a:bodyPr>
          <a:lstStyle/>
          <a:p>
            <a:r>
              <a:rPr lang="en-US" dirty="0"/>
              <a:t>The most common way of storing data in R</a:t>
            </a:r>
          </a:p>
          <a:p>
            <a:r>
              <a:rPr lang="en-US" dirty="0"/>
              <a:t>A two-dimensional structure, with rows (observations) and columns (variables)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F22B0D4-2143-284D-9BE0-3E631828D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962" y="1901728"/>
            <a:ext cx="7606318" cy="390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0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196DF-1190-3641-ACDA-CC1A257C5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8.2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10A7C-91AA-5E4E-A898-F367D5FBE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“BELMULLET” calculate the total daily rainfall for October, and show using </a:t>
            </a:r>
            <a:r>
              <a:rPr lang="en-US" dirty="0" err="1"/>
              <a:t>ggplot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F119A-EC37-834A-A48D-2CD14BB19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6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Summary: 5 key functions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4250724"/>
            <a:ext cx="10972800" cy="198665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”A grammar of data manipulation”</a:t>
            </a:r>
          </a:p>
          <a:p>
            <a:r>
              <a:rPr lang="en-US" dirty="0"/>
              <a:t>All verbs (functions) work similarly</a:t>
            </a:r>
          </a:p>
          <a:p>
            <a:pPr lvl="1"/>
            <a:r>
              <a:rPr lang="en-US" dirty="0"/>
              <a:t>The first argument is a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subsequent arguments decide what to do with the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result (data frame/</a:t>
            </a:r>
            <a:r>
              <a:rPr lang="en-US" dirty="0" err="1"/>
              <a:t>tibble</a:t>
            </a:r>
            <a:r>
              <a:rPr lang="en-US" dirty="0"/>
              <a:t>) supports chaining of steps – NOTE the “pipe operator” which we will cover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422839" y="1340108"/>
          <a:ext cx="76030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observations by their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Reorder the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variables by their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/>
                        <a:t>mutate()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Create new variables with functions of</a:t>
                      </a:r>
                      <a:r>
                        <a:rPr lang="en-US" sz="2000" i="0" baseline="0" dirty="0"/>
                        <a:t> existing variables</a:t>
                      </a:r>
                      <a:endParaRPr lang="en-US" sz="20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 err="1"/>
                        <a:t>summarise</a:t>
                      </a:r>
                      <a:r>
                        <a:rPr lang="en-US" sz="2000" b="1" i="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Collapse many values down to a single 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A6FC08B-429D-6741-A916-591795DA8D76}"/>
              </a:ext>
            </a:extLst>
          </p:cNvPr>
          <p:cNvSpPr/>
          <p:nvPr/>
        </p:nvSpPr>
        <p:spPr>
          <a:xfrm>
            <a:off x="8683481" y="4250724"/>
            <a:ext cx="268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https://dplyr.tidyverse.org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4250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0.7.0, some new additions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Two new data sets: </a:t>
            </a:r>
            <a:r>
              <a:rPr lang="en-US" dirty="0" err="1"/>
              <a:t>starwars</a:t>
            </a:r>
            <a:r>
              <a:rPr lang="en-US" dirty="0"/>
              <a:t> and storms</a:t>
            </a:r>
          </a:p>
          <a:p>
            <a:r>
              <a:rPr lang="en-US" dirty="0"/>
              <a:t>pull() verb</a:t>
            </a:r>
          </a:p>
          <a:p>
            <a:r>
              <a:rPr lang="en-US" dirty="0" err="1"/>
              <a:t>case_when</a:t>
            </a:r>
            <a:r>
              <a:rPr lang="en-US" dirty="0"/>
              <a:t>(), valuable for mutate operations instead of nested ifs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Screenshot 2017-06-23 09.37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538" y="1975555"/>
            <a:ext cx="4638535" cy="349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90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pull() </a:t>
            </a:r>
            <a:r>
              <a:rPr lang="mr-IN" b="1" dirty="0">
                <a:solidFill>
                  <a:srgbClr val="0000FF"/>
                </a:solidFill>
              </a:rPr>
              <a:t>–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Select 1 column as a vector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 descr="Screenshot 2017-06-23 09.44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089" y="1538113"/>
            <a:ext cx="3354210" cy="4891153"/>
          </a:xfrm>
          <a:prstGeom prst="rect">
            <a:avLst/>
          </a:prstGeom>
        </p:spPr>
      </p:pic>
      <p:pic>
        <p:nvPicPr>
          <p:cNvPr id="8" name="Picture 7" descr="Screenshot 2017-06-23 09.46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276" y="1538113"/>
            <a:ext cx="5294797" cy="462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8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pull() – Also works with column numbers, default is last column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Screenshot 2017-06-23 09.57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1474082"/>
            <a:ext cx="79629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42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00FF"/>
                </a:solidFill>
              </a:rPr>
              <a:t>case_when</a:t>
            </a:r>
            <a:r>
              <a:rPr lang="en-US" b="1" dirty="0">
                <a:solidFill>
                  <a:srgbClr val="0000FF"/>
                </a:solidFill>
              </a:rPr>
              <a:t>()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622800"/>
          </a:xfrm>
        </p:spPr>
        <p:txBody>
          <a:bodyPr>
            <a:normAutofit fontScale="92500"/>
          </a:bodyPr>
          <a:lstStyle/>
          <a:p>
            <a:r>
              <a:rPr lang="en-US" dirty="0"/>
              <a:t>This function allows you to </a:t>
            </a:r>
            <a:r>
              <a:rPr lang="en-US" dirty="0" err="1"/>
              <a:t>vectorise</a:t>
            </a:r>
            <a:r>
              <a:rPr lang="en-US" dirty="0"/>
              <a:t> multiple if and else if statements. It is an R equivalent of the SQL CASE WHEN statement. Arguments:</a:t>
            </a:r>
          </a:p>
          <a:p>
            <a:pPr lvl="1"/>
            <a:r>
              <a:rPr lang="en-US" dirty="0"/>
              <a:t>A sequence of two-sided formulas. The left hand side (LHS) determines which values match this case. The right hand side (RHS) provides the replacement value.</a:t>
            </a:r>
          </a:p>
          <a:p>
            <a:pPr lvl="1"/>
            <a:r>
              <a:rPr lang="en-US" dirty="0"/>
              <a:t>The LHS must evaluate to a logical vector. Each logical vector can either have length 1 or a common length. All RHSs must evaluate to the same type of vector.</a:t>
            </a:r>
          </a:p>
          <a:p>
            <a:pPr lvl="1"/>
            <a:r>
              <a:rPr lang="en-US" dirty="0"/>
              <a:t>Proceed from the most specific to the most general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0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useful in mutate()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 descr="Screenshot 2017-06-23 10.08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888" y="1304751"/>
            <a:ext cx="6650567" cy="3392461"/>
          </a:xfrm>
          <a:prstGeom prst="rect">
            <a:avLst/>
          </a:prstGeom>
        </p:spPr>
      </p:pic>
      <p:pic>
        <p:nvPicPr>
          <p:cNvPr id="7" name="Picture 6" descr="Screenshot 2017-06-23 10.10.1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98"/>
          <a:stretch/>
        </p:blipFill>
        <p:spPr>
          <a:xfrm>
            <a:off x="1524000" y="4365577"/>
            <a:ext cx="9144000" cy="20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2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3C13FC-6BF5-BF4F-8781-294628D2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aimsir17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39A63135-3E27-8445-9C80-37068DA1D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3" y="1152537"/>
            <a:ext cx="11312532" cy="42844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691C83-1BE8-7540-AE9D-331B9BB55F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r="10527"/>
          <a:stretch/>
        </p:blipFill>
        <p:spPr>
          <a:xfrm>
            <a:off x="2488817" y="2493673"/>
            <a:ext cx="6545304" cy="382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93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Basics: 5 key functions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4250724"/>
            <a:ext cx="10972800" cy="198665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”A grammar of data manipulation”</a:t>
            </a:r>
          </a:p>
          <a:p>
            <a:r>
              <a:rPr lang="en-US" dirty="0"/>
              <a:t>All verbs (functions) work similarly</a:t>
            </a:r>
          </a:p>
          <a:p>
            <a:pPr lvl="1"/>
            <a:r>
              <a:rPr lang="en-US" dirty="0"/>
              <a:t>The first argument is a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subsequent arguments decide what to do with the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result (data frame/</a:t>
            </a:r>
            <a:r>
              <a:rPr lang="en-US" dirty="0" err="1"/>
              <a:t>tibble</a:t>
            </a:r>
            <a:r>
              <a:rPr lang="en-US" dirty="0"/>
              <a:t>) supports chaining of steps – NOTE the “pipe operator” which we will cover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422839" y="1340108"/>
          <a:ext cx="76030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observations by their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Reorder the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variables by their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mutate()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Create new variables with functions of</a:t>
                      </a:r>
                      <a:r>
                        <a:rPr lang="en-US" sz="2000" i="1" baseline="0" dirty="0"/>
                        <a:t> existing variables</a:t>
                      </a:r>
                      <a:endParaRPr lang="en-US" sz="2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 err="1"/>
                        <a:t>summarise</a:t>
                      </a:r>
                      <a:r>
                        <a:rPr lang="en-US" sz="2000" b="1" i="1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Collapse many values down to a single 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A6FC08B-429D-6741-A916-591795DA8D76}"/>
              </a:ext>
            </a:extLst>
          </p:cNvPr>
          <p:cNvSpPr/>
          <p:nvPr/>
        </p:nvSpPr>
        <p:spPr>
          <a:xfrm>
            <a:off x="8683481" y="4250724"/>
            <a:ext cx="268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https://dplyr.tidyverse.org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6594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1. filter()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 argument the name of the data frame</a:t>
            </a:r>
          </a:p>
          <a:p>
            <a:r>
              <a:rPr lang="en-US" dirty="0"/>
              <a:t>Subsequent arguments are expressions that filter the data frame</a:t>
            </a:r>
          </a:p>
          <a:p>
            <a:r>
              <a:rPr lang="en-US" dirty="0"/>
              <a:t>Subsequent arguments can be viewed as a succession of “and” statements</a:t>
            </a:r>
          </a:p>
          <a:p>
            <a:r>
              <a:rPr lang="en-US" dirty="0"/>
              <a:t>Number of columns does not change</a:t>
            </a:r>
          </a:p>
          <a:p>
            <a:r>
              <a:rPr lang="en-US" dirty="0"/>
              <a:t>Number of rows reduced (filtered)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14B67A0-5C79-3445-A785-2A48413E1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585" y="1703753"/>
            <a:ext cx="6244511" cy="412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72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BF34-C6D5-9746-9B56-907365D2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operators in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19232-51CA-F146-ABF0-E96204CE9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6F0B27-40FD-A94B-A380-DE81A1F5276C}"/>
              </a:ext>
            </a:extLst>
          </p:cNvPr>
          <p:cNvGraphicFramePr>
            <a:graphicFrameLocks noGrp="1"/>
          </p:cNvGraphicFramePr>
          <p:nvPr/>
        </p:nvGraphicFramePr>
        <p:xfrm>
          <a:off x="1326291" y="1578022"/>
          <a:ext cx="3423824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1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greater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greater</a:t>
                      </a:r>
                      <a:r>
                        <a:rPr lang="en-US" baseline="0" dirty="0"/>
                        <a:t> than or equal to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exactly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!x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0" dirty="0"/>
                        <a:t> | 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OR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0" dirty="0"/>
                        <a:t> &amp; y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AND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090AA93-833B-6946-9657-EE7687EC4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476" y="1506690"/>
            <a:ext cx="6733620" cy="44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29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E23C9-9A0D-174C-A179-65EEB970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rows for “MACE HEAD” in January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620B9-155F-1842-A15F-F43FE1498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close up of a receipt&#10;&#10;Description automatically generated">
            <a:extLst>
              <a:ext uri="{FF2B5EF4-FFF2-40B4-BE49-F238E27FC236}">
                <a16:creationId xmlns:a16="http://schemas.microsoft.com/office/drawing/2014/main" id="{904DE14D-5C13-0B4B-A71B-FAE4695D8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04" y="1306427"/>
            <a:ext cx="11210996" cy="495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4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18562</TotalTime>
  <Words>1711</Words>
  <Application>Microsoft Macintosh PowerPoint</Application>
  <PresentationFormat>Widescreen</PresentationFormat>
  <Paragraphs>334</Paragraphs>
  <Slides>46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Calibri</vt:lpstr>
      <vt:lpstr>Office Theme</vt:lpstr>
      <vt:lpstr>Topic 5: Data Transformation with dplyr – Part 1 </vt:lpstr>
      <vt:lpstr>Course Overview</vt:lpstr>
      <vt:lpstr>Overview</vt:lpstr>
      <vt:lpstr>Recap - Data Frames/Tibbles</vt:lpstr>
      <vt:lpstr>aimsir17 </vt:lpstr>
      <vt:lpstr>dplyr Basics: 5 key functions</vt:lpstr>
      <vt:lpstr>1. filter()</vt:lpstr>
      <vt:lpstr>Relational operators in R</vt:lpstr>
      <vt:lpstr>Show rows for “MACE HEAD” in January</vt:lpstr>
      <vt:lpstr>Useful approaches for filtering more than one value</vt:lpstr>
      <vt:lpstr>Challenge 5.1</vt:lpstr>
      <vt:lpstr>2. arrange()</vt:lpstr>
      <vt:lpstr>Mean Sea Level Pressure</vt:lpstr>
      <vt:lpstr>Humidity</vt:lpstr>
      <vt:lpstr>More than one value</vt:lpstr>
      <vt:lpstr>In descending order -  desc()</vt:lpstr>
      <vt:lpstr>Mean Sea Level Pressure</vt:lpstr>
      <vt:lpstr>Windspeed</vt:lpstr>
      <vt:lpstr>Challenge 5.2</vt:lpstr>
      <vt:lpstr>3. select()</vt:lpstr>
      <vt:lpstr>Useful options with select()</vt:lpstr>
      <vt:lpstr>Special functions with select()</vt:lpstr>
      <vt:lpstr>Examples</vt:lpstr>
      <vt:lpstr>everything()</vt:lpstr>
      <vt:lpstr>Summary: 3 of the 5 verbs</vt:lpstr>
      <vt:lpstr>Challenge 5.3</vt:lpstr>
      <vt:lpstr>Combining operations with the Pipe</vt:lpstr>
      <vt:lpstr>Examples</vt:lpstr>
      <vt:lpstr>dplyr Basics: 5 key functions</vt:lpstr>
      <vt:lpstr>4. mutate()</vt:lpstr>
      <vt:lpstr>Example of mutate</vt:lpstr>
      <vt:lpstr>Useful Creation Functions</vt:lpstr>
      <vt:lpstr>Challenge 8.1</vt:lpstr>
      <vt:lpstr>dplyr Basics: 5 key functions</vt:lpstr>
      <vt:lpstr>5. summarise()</vt:lpstr>
      <vt:lpstr>group_by()</vt:lpstr>
      <vt:lpstr>Key idea</vt:lpstr>
      <vt:lpstr>Overall idea…</vt:lpstr>
      <vt:lpstr>Useful Summary Functions</vt:lpstr>
      <vt:lpstr>Challenge 8.2</vt:lpstr>
      <vt:lpstr>dplyr Summary: 5 key functions</vt:lpstr>
      <vt:lpstr>dplyr 0.7.0, some new additions</vt:lpstr>
      <vt:lpstr>pull() – Select 1 column as a vector</vt:lpstr>
      <vt:lpstr>pull() – Also works with column numbers, default is last column</vt:lpstr>
      <vt:lpstr>case_when()</vt:lpstr>
      <vt:lpstr>Very useful in mutate()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469</cp:revision>
  <cp:lastPrinted>2020-11-24T11:26:30Z</cp:lastPrinted>
  <dcterms:created xsi:type="dcterms:W3CDTF">2016-06-27T07:49:28Z</dcterms:created>
  <dcterms:modified xsi:type="dcterms:W3CDTF">2021-03-10T18:55:00Z</dcterms:modified>
</cp:coreProperties>
</file>